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8" r:id="rId4"/>
    <p:sldId id="270" r:id="rId5"/>
    <p:sldId id="271" r:id="rId6"/>
    <p:sldId id="272" r:id="rId7"/>
    <p:sldId id="273" r:id="rId8"/>
    <p:sldId id="274" r:id="rId9"/>
    <p:sldId id="275" r:id="rId10"/>
    <p:sldId id="257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3381" autoAdjust="0"/>
  </p:normalViewPr>
  <p:slideViewPr>
    <p:cSldViewPr>
      <p:cViewPr varScale="1">
        <p:scale>
          <a:sx n="69" d="100"/>
          <a:sy n="69" d="100"/>
        </p:scale>
        <p:origin x="69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E8873A-393D-408D-AA67-85D76FCDD1AA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C285E3-3736-4797-AF53-E5E38917D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38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gspace.cgiar.org/handle/10568/2507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12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11" Type="http://schemas.openxmlformats.org/officeDocument/2006/relationships/image" Target="../media/image18.png"/><Relationship Id="rId5" Type="http://schemas.openxmlformats.org/officeDocument/2006/relationships/image" Target="../media/image13.png"/><Relationship Id="rId10" Type="http://schemas.openxmlformats.org/officeDocument/2006/relationships/image" Target="../media/image17.jpe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Africa RISING in the Ethiopian Highlands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38200" y="3581400"/>
            <a:ext cx="7124699" cy="1219200"/>
          </a:xfrm>
        </p:spPr>
        <p:txBody>
          <a:bodyPr/>
          <a:lstStyle/>
          <a:p>
            <a:r>
              <a:rPr lang="en-US" dirty="0" smtClean="0"/>
              <a:t>Peter Thorne</a:t>
            </a:r>
          </a:p>
          <a:p>
            <a:r>
              <a:rPr lang="en-US" dirty="0" smtClean="0"/>
              <a:t>International Livestock Research Institute</a:t>
            </a:r>
          </a:p>
          <a:p>
            <a:r>
              <a:rPr lang="en-US" dirty="0" smtClean="0"/>
              <a:t>Science Advisory Group – London 17 July,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sz="3600" dirty="0" smtClean="0"/>
              <a:t>Timeline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2286000"/>
            <a:ext cx="7620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2011 (October) – The three Africa RISING projects are commissioned by USAID.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2012 (February) – Inception meeting of potential CGIAR and national partners held in Addis Ababa.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2012 (</a:t>
            </a:r>
            <a:r>
              <a:rPr lang="en-US" dirty="0" err="1" smtClean="0"/>
              <a:t>Meher</a:t>
            </a:r>
            <a:r>
              <a:rPr lang="en-US" dirty="0" smtClean="0"/>
              <a:t> season) – six “quick win” projects implemented. In the meantime there is vigorous discussion of the contents of our overarching</a:t>
            </a: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Research Framework</a:t>
            </a:r>
            <a:r>
              <a:rPr lang="en-US" dirty="0" smtClean="0"/>
              <a:t> (</a:t>
            </a:r>
            <a:r>
              <a:rPr lang="en-US" dirty="0" smtClean="0"/>
              <a:t>completed, Autumn 2012).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2012 (November until October 2013) – Implementation of diagnostic studies (output 1 in the Research Framework).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2013 (</a:t>
            </a:r>
            <a:r>
              <a:rPr lang="en-US" dirty="0" err="1" smtClean="0"/>
              <a:t>Meher</a:t>
            </a:r>
            <a:r>
              <a:rPr lang="en-US" dirty="0" smtClean="0"/>
              <a:t> season) – On-farm demonstrations of promising technologies (wheat, potato, </a:t>
            </a:r>
            <a:r>
              <a:rPr lang="en-US" dirty="0" err="1" smtClean="0"/>
              <a:t>faba</a:t>
            </a:r>
            <a:r>
              <a:rPr lang="en-US" dirty="0" smtClean="0"/>
              <a:t> bean, small scale irrigation).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2014 (February – April) – Establishment of </a:t>
            </a:r>
            <a:r>
              <a:rPr lang="en-US" dirty="0" err="1" smtClean="0"/>
              <a:t>worede</a:t>
            </a:r>
            <a:r>
              <a:rPr lang="en-US" dirty="0" smtClean="0"/>
              <a:t> and </a:t>
            </a:r>
            <a:r>
              <a:rPr lang="en-US" dirty="0" err="1" smtClean="0"/>
              <a:t>kebele</a:t>
            </a:r>
            <a:r>
              <a:rPr lang="en-US" dirty="0" smtClean="0"/>
              <a:t> level innovation platforms and farmer research cluster groups.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2014 (</a:t>
            </a:r>
            <a:r>
              <a:rPr lang="en-US" dirty="0" err="1" smtClean="0"/>
              <a:t>Meher</a:t>
            </a:r>
            <a:r>
              <a:rPr lang="en-US" dirty="0" smtClean="0"/>
              <a:t> season) – large scale implementation of on-farm action research based on revolving work plan.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sz="3600" dirty="0" smtClean="0"/>
              <a:t>Diagnostic Studies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2286000"/>
            <a:ext cx="7620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Participatory Community Analysis.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Sustainable Livelihoods Asset Evaluation.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Formalisation</a:t>
            </a:r>
            <a:r>
              <a:rPr lang="en-US" dirty="0" smtClean="0"/>
              <a:t> of indigenous agro-ecological knowledge.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Characterisation</a:t>
            </a:r>
            <a:r>
              <a:rPr lang="en-US" dirty="0" smtClean="0"/>
              <a:t> </a:t>
            </a:r>
            <a:r>
              <a:rPr lang="en-US" dirty="0" smtClean="0"/>
              <a:t>of and identification of problems and opportunities in key v</a:t>
            </a:r>
            <a:r>
              <a:rPr lang="en-US" dirty="0" smtClean="0"/>
              <a:t>alue chains.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Quantitative data collections for ex ante impact assessment (modeling studies).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Some more focused diagnostics, e.g. FEAST for evaluation year-round feed and fodder </a:t>
            </a:r>
            <a:r>
              <a:rPr lang="en-US" dirty="0" err="1" smtClean="0"/>
              <a:t>utilisation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50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924800" cy="838200"/>
          </a:xfrm>
        </p:spPr>
        <p:txBody>
          <a:bodyPr/>
          <a:lstStyle/>
          <a:p>
            <a:r>
              <a:rPr lang="en-US" sz="3600" dirty="0" smtClean="0"/>
              <a:t>Diagnostic studies: some key findings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2286000"/>
            <a:ext cx="7620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Cropping – trends differ amongst crops and regions. Wheat, lentils and some vegetables increasing with market demand. Barley, </a:t>
            </a:r>
            <a:r>
              <a:rPr lang="en-US" dirty="0" err="1" smtClean="0"/>
              <a:t>enset</a:t>
            </a:r>
            <a:r>
              <a:rPr lang="en-US" dirty="0" smtClean="0"/>
              <a:t> and potatoes decreasing due to low prices and disease problems.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Livestock – fodder and feed  supply are critical constraints to maintaining livestock numbers.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Existing community engagement – generally high levels of GO, NGO and CBO activity but can be patchy and uncoordinated.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Better engagement models (via IPs?) – AR technical innovation supported by capacity development (</a:t>
            </a:r>
            <a:r>
              <a:rPr lang="en-US" dirty="0" smtClean="0"/>
              <a:t>production</a:t>
            </a:r>
            <a:r>
              <a:rPr lang="en-US" dirty="0"/>
              <a:t>, </a:t>
            </a:r>
            <a:r>
              <a:rPr lang="en-US" dirty="0" smtClean="0"/>
              <a:t>utilization, processing, </a:t>
            </a:r>
            <a:r>
              <a:rPr lang="en-US" dirty="0"/>
              <a:t>leadership, </a:t>
            </a:r>
            <a:r>
              <a:rPr lang="en-US" dirty="0"/>
              <a:t>marketing, communication skills).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Better engagement models </a:t>
            </a:r>
            <a:r>
              <a:rPr lang="en-US" dirty="0"/>
              <a:t>– </a:t>
            </a:r>
            <a:r>
              <a:rPr lang="en-US" dirty="0" smtClean="0"/>
              <a:t>need </a:t>
            </a:r>
            <a:r>
              <a:rPr lang="en-US" dirty="0"/>
              <a:t>to recognize household diversity and capitalize on opportunities for farmer – to – farmer knowledge exchange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Other shortages – appropriate, adaptable varieties, agro-chemicals, veterinary products, available water.</a:t>
            </a:r>
          </a:p>
        </p:txBody>
      </p:sp>
    </p:spTree>
    <p:extLst>
      <p:ext uri="{BB962C8B-B14F-4D97-AF65-F5344CB8AC3E}">
        <p14:creationId xmlns:p14="http://schemas.microsoft.com/office/powerpoint/2010/main" val="328155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838200"/>
          </a:xfrm>
        </p:spPr>
        <p:txBody>
          <a:bodyPr/>
          <a:lstStyle/>
          <a:p>
            <a:r>
              <a:rPr lang="en-US" sz="3600" dirty="0" smtClean="0"/>
              <a:t>Revolving work plan – key themes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2209800"/>
            <a:ext cx="6934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dirty="0" smtClean="0"/>
              <a:t>Feed and forage development.</a:t>
            </a:r>
            <a:endParaRPr lang="en-US" dirty="0" smtClean="0"/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/>
              <a:t>Field crop varietal selection and management.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/>
              <a:t>Integration of high value products into mixed farming systems.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/>
              <a:t>Improved land and water management for sustainability.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/>
              <a:t>Improving the efficiency of mixed farming systems through more effective crop-livestock integration.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/>
              <a:t>Cross-cutting problems and opportunities.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smtClean="0"/>
              <a:t>Knowledge management, exchange and capacity development.</a:t>
            </a:r>
            <a:endParaRPr lang="en-US" dirty="0" smtClean="0"/>
          </a:p>
          <a:p>
            <a:pPr marL="342900" lvl="0" indent="-342900">
              <a:buFont typeface="+mj-lt"/>
              <a:buAutoNum type="arabicPeriod"/>
            </a:pPr>
            <a:endParaRPr lang="en-US" dirty="0" smtClean="0"/>
          </a:p>
          <a:p>
            <a:pPr marL="342900" lvl="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3508" y="4953000"/>
            <a:ext cx="6906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Formulated during the October 2013 planning meeting by AR core and regional partners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8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524000"/>
            <a:ext cx="7772400" cy="838200"/>
          </a:xfrm>
        </p:spPr>
        <p:txBody>
          <a:bodyPr/>
          <a:lstStyle/>
          <a:p>
            <a:r>
              <a:rPr lang="en-US" sz="3600" dirty="0" smtClean="0"/>
              <a:t>Work plan example (theme 1)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362200"/>
            <a:ext cx="8460054" cy="4357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473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524000"/>
            <a:ext cx="7772400" cy="838200"/>
          </a:xfrm>
        </p:spPr>
        <p:txBody>
          <a:bodyPr/>
          <a:lstStyle/>
          <a:p>
            <a:r>
              <a:rPr lang="en-US" sz="3600" dirty="0" smtClean="0"/>
              <a:t>Research protocols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2209800"/>
            <a:ext cx="6934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 smtClean="0"/>
              <a:t>Anchored to research plan themes and activities.</a:t>
            </a:r>
          </a:p>
          <a:p>
            <a:pPr marL="800100" lvl="1" indent="-342900">
              <a:buSzPct val="75000"/>
              <a:buFont typeface="Courier New" panose="02070309020205020404" pitchFamily="49" charset="0"/>
              <a:buChar char="o"/>
            </a:pPr>
            <a:r>
              <a:rPr lang="en-US" dirty="0" smtClean="0"/>
              <a:t>Justification</a:t>
            </a:r>
          </a:p>
          <a:p>
            <a:pPr marL="800100" lvl="1" indent="-342900">
              <a:buSzPct val="75000"/>
              <a:buFont typeface="Courier New" panose="02070309020205020404" pitchFamily="49" charset="0"/>
              <a:buChar char="o"/>
            </a:pPr>
            <a:r>
              <a:rPr lang="en-US" dirty="0" smtClean="0"/>
              <a:t>Research methods</a:t>
            </a:r>
          </a:p>
          <a:p>
            <a:pPr marL="800100" lvl="1" indent="-342900">
              <a:buSzPct val="75000"/>
              <a:buFont typeface="Courier New" panose="02070309020205020404" pitchFamily="49" charset="0"/>
              <a:buChar char="o"/>
            </a:pPr>
            <a:r>
              <a:rPr lang="en-US" dirty="0" smtClean="0"/>
              <a:t>Deliverables (</a:t>
            </a:r>
            <a:r>
              <a:rPr lang="en-US" dirty="0" err="1" smtClean="0"/>
              <a:t>timebound</a:t>
            </a:r>
            <a:r>
              <a:rPr lang="en-US" dirty="0" smtClean="0"/>
              <a:t>)</a:t>
            </a:r>
          </a:p>
          <a:p>
            <a:pPr marL="800100" lvl="1" indent="-342900">
              <a:buSzPct val="75000"/>
              <a:buFont typeface="Courier New" panose="02070309020205020404" pitchFamily="49" charset="0"/>
              <a:buChar char="o"/>
            </a:pPr>
            <a:r>
              <a:rPr lang="en-US" dirty="0" smtClean="0"/>
              <a:t>Research outcomes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 smtClean="0"/>
              <a:t>Jointly formulated amongst AR core partners.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 smtClean="0"/>
              <a:t>Agreed at AR project level.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 smtClean="0"/>
              <a:t>Protocol budgets consolidated into core partner budgets / contracts.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 smtClean="0"/>
              <a:t>Review of protocols with AR regional partners.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Kebele</a:t>
            </a:r>
            <a:r>
              <a:rPr lang="en-US" dirty="0" smtClean="0"/>
              <a:t> level research cluster meetings for farmer engagement.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 smtClean="0"/>
              <a:t>Validation of farmers selection.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 smtClean="0"/>
              <a:t>Research implementation.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 smtClean="0"/>
              <a:t>Monitoring and knowledge exchange</a:t>
            </a:r>
            <a:r>
              <a:rPr lang="en-US" dirty="0" smtClean="0"/>
              <a:t> (protocol teams, IPs and farmers research Cluster Groups).</a:t>
            </a:r>
            <a:endParaRPr lang="en-US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037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09760" y="3973691"/>
            <a:ext cx="8324479" cy="2647772"/>
            <a:chOff x="457201" y="4077296"/>
            <a:chExt cx="8324479" cy="264777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1" y="5269506"/>
              <a:ext cx="1219199" cy="52513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3536" y="4077296"/>
              <a:ext cx="759463" cy="759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3200" y="5951578"/>
              <a:ext cx="647065" cy="7148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5396" y="5951578"/>
              <a:ext cx="507603" cy="7734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 descr="P:\logos\c\CIP\CIP_Logo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2909" y="6059906"/>
              <a:ext cx="715782" cy="6354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 descr="P:\logos\c\cimmyt\CIMMYT Logo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5400" y="5146740"/>
              <a:ext cx="960880" cy="720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1" descr="P:\logos\i\ifpri\IFPRI_Logo_Standard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3146" y="5928156"/>
              <a:ext cx="407307" cy="7382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0" y="6064021"/>
              <a:ext cx="900143" cy="631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4200" y="5279588"/>
              <a:ext cx="1847480" cy="51505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0800" y="5268961"/>
              <a:ext cx="1400625" cy="4851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Rectangle 2"/>
          <p:cNvSpPr/>
          <p:nvPr/>
        </p:nvSpPr>
        <p:spPr>
          <a:xfrm>
            <a:off x="3914959" y="3764907"/>
            <a:ext cx="1143000" cy="11770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07857"/>
            <a:ext cx="9144000" cy="1143000"/>
          </a:xfrm>
        </p:spPr>
        <p:txBody>
          <a:bodyPr/>
          <a:lstStyle/>
          <a:p>
            <a:pPr algn="ctr"/>
            <a:r>
              <a:rPr lang="en-US" dirty="0" smtClean="0"/>
              <a:t>ILRI’s Research </a:t>
            </a:r>
            <a:r>
              <a:rPr lang="en-US" dirty="0"/>
              <a:t>partners in </a:t>
            </a:r>
            <a:r>
              <a:rPr lang="en-US" dirty="0" smtClean="0"/>
              <a:t>Ethiopia</a:t>
            </a:r>
            <a:endParaRPr lang="en-US" dirty="0"/>
          </a:p>
        </p:txBody>
      </p:sp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409760" y="1945025"/>
            <a:ext cx="8229600" cy="3611563"/>
          </a:xfrm>
        </p:spPr>
        <p:txBody>
          <a:bodyPr>
            <a:normAutofit fontScale="55000" lnSpcReduction="20000"/>
          </a:bodyPr>
          <a:lstStyle/>
          <a:p>
            <a:r>
              <a:rPr lang="en-US" sz="2800" b="1" dirty="0" smtClean="0"/>
              <a:t>Academic institutions:</a:t>
            </a:r>
          </a:p>
          <a:p>
            <a:pPr lvl="1"/>
            <a:r>
              <a:rPr lang="en-US" sz="2400" dirty="0" err="1" smtClean="0"/>
              <a:t>Wachemo</a:t>
            </a:r>
            <a:r>
              <a:rPr lang="en-US" sz="2400" dirty="0"/>
              <a:t>, </a:t>
            </a:r>
            <a:r>
              <a:rPr lang="en-US" sz="2400" dirty="0" err="1" smtClean="0"/>
              <a:t>Mekelle</a:t>
            </a:r>
            <a:r>
              <a:rPr lang="en-US" sz="2400" dirty="0"/>
              <a:t>, </a:t>
            </a:r>
            <a:r>
              <a:rPr lang="en-US" sz="2400" dirty="0" err="1"/>
              <a:t>Madawolabu</a:t>
            </a:r>
            <a:r>
              <a:rPr lang="en-US" sz="2400" dirty="0"/>
              <a:t>, </a:t>
            </a:r>
            <a:r>
              <a:rPr lang="en-US" sz="2400" dirty="0" err="1"/>
              <a:t>Debre</a:t>
            </a:r>
            <a:r>
              <a:rPr lang="en-US" sz="2400" dirty="0"/>
              <a:t> </a:t>
            </a:r>
            <a:r>
              <a:rPr lang="en-US" sz="2400" dirty="0" err="1" smtClean="0"/>
              <a:t>Berhan</a:t>
            </a:r>
            <a:r>
              <a:rPr lang="en-US" sz="2400" dirty="0" smtClean="0"/>
              <a:t> and </a:t>
            </a:r>
            <a:r>
              <a:rPr lang="en-US" sz="2400" dirty="0" err="1" smtClean="0"/>
              <a:t>Hawassa</a:t>
            </a:r>
            <a:r>
              <a:rPr lang="en-US" sz="2400" dirty="0" smtClean="0"/>
              <a:t> universities; </a:t>
            </a:r>
            <a:r>
              <a:rPr lang="en-US" sz="2400" dirty="0" err="1" smtClean="0"/>
              <a:t>Maichew</a:t>
            </a:r>
            <a:r>
              <a:rPr lang="en-US" sz="2400" dirty="0" smtClean="0"/>
              <a:t> </a:t>
            </a:r>
            <a:r>
              <a:rPr lang="en-US" sz="2400" dirty="0"/>
              <a:t>Agricultural College</a:t>
            </a:r>
          </a:p>
          <a:p>
            <a:endParaRPr lang="en-US" sz="2800" dirty="0"/>
          </a:p>
          <a:p>
            <a:r>
              <a:rPr lang="en-US" sz="2800" b="1" dirty="0"/>
              <a:t>Regional </a:t>
            </a:r>
            <a:r>
              <a:rPr lang="en-US" sz="2800" b="1" dirty="0" smtClean="0"/>
              <a:t>research organizations:</a:t>
            </a:r>
          </a:p>
          <a:p>
            <a:pPr lvl="1"/>
            <a:r>
              <a:rPr lang="en-US" sz="2400" dirty="0" err="1" smtClean="0"/>
              <a:t>Amhara</a:t>
            </a:r>
            <a:r>
              <a:rPr lang="en-US" sz="2400" dirty="0" smtClean="0"/>
              <a:t> Regional </a:t>
            </a:r>
            <a:r>
              <a:rPr lang="en-US" sz="2400" dirty="0" err="1" smtClean="0"/>
              <a:t>Agricultrural</a:t>
            </a:r>
            <a:r>
              <a:rPr lang="en-US" sz="2400" dirty="0" smtClean="0"/>
              <a:t> Research Institute, Southern Agricultural Research Institute, </a:t>
            </a:r>
            <a:r>
              <a:rPr lang="en-US" sz="2400" dirty="0" err="1" smtClean="0"/>
              <a:t>Tigray</a:t>
            </a:r>
            <a:r>
              <a:rPr lang="en-US" sz="2400" dirty="0"/>
              <a:t> Agricultural Research Institute</a:t>
            </a:r>
            <a:r>
              <a:rPr lang="en-US" sz="2400" dirty="0" smtClean="0"/>
              <a:t>, </a:t>
            </a:r>
            <a:r>
              <a:rPr lang="en-US" sz="2400" dirty="0" err="1" smtClean="0"/>
              <a:t>Oromia</a:t>
            </a:r>
            <a:r>
              <a:rPr lang="en-US" sz="2400" dirty="0" smtClean="0"/>
              <a:t> </a:t>
            </a:r>
            <a:r>
              <a:rPr lang="en-US" sz="2400" dirty="0"/>
              <a:t>Agricultural Research Institute</a:t>
            </a:r>
          </a:p>
          <a:p>
            <a:endParaRPr lang="en-US" sz="2800" dirty="0"/>
          </a:p>
          <a:p>
            <a:r>
              <a:rPr lang="en-US" sz="2800" b="1" dirty="0"/>
              <a:t>Federal </a:t>
            </a:r>
            <a:r>
              <a:rPr lang="en-US" sz="2800" b="1" dirty="0" smtClean="0"/>
              <a:t>research organizations:</a:t>
            </a:r>
          </a:p>
          <a:p>
            <a:pPr lvl="1"/>
            <a:r>
              <a:rPr lang="en-US" sz="2400" dirty="0" smtClean="0"/>
              <a:t>Ethiopian Institute for Agricultural Research, Ethiopian Health and Nutrition Research Institute</a:t>
            </a:r>
            <a:endParaRPr lang="en-US" sz="2400" dirty="0"/>
          </a:p>
          <a:p>
            <a:endParaRPr lang="en-US" sz="2800" dirty="0"/>
          </a:p>
          <a:p>
            <a:r>
              <a:rPr lang="en-US" sz="2800" b="1" dirty="0" smtClean="0"/>
              <a:t>Offices </a:t>
            </a:r>
            <a:r>
              <a:rPr lang="en-US" sz="2800" b="1" dirty="0"/>
              <a:t>of </a:t>
            </a:r>
            <a:r>
              <a:rPr lang="en-US" sz="2800" b="1" dirty="0" smtClean="0"/>
              <a:t>Agriculture:</a:t>
            </a:r>
          </a:p>
          <a:p>
            <a:pPr lvl="1"/>
            <a:r>
              <a:rPr lang="en-US" sz="2400" dirty="0" err="1" smtClean="0"/>
              <a:t>Endamekoni</a:t>
            </a:r>
            <a:r>
              <a:rPr lang="en-US" sz="2400" dirty="0" smtClean="0"/>
              <a:t> </a:t>
            </a:r>
            <a:r>
              <a:rPr lang="en-US" sz="2400" dirty="0"/>
              <a:t>(</a:t>
            </a:r>
            <a:r>
              <a:rPr lang="en-US" sz="2400" dirty="0" err="1"/>
              <a:t>Tigray</a:t>
            </a:r>
            <a:r>
              <a:rPr lang="en-US" sz="2400" dirty="0"/>
              <a:t>), </a:t>
            </a:r>
            <a:r>
              <a:rPr lang="en-US" sz="2400" dirty="0" err="1"/>
              <a:t>Basona</a:t>
            </a:r>
            <a:r>
              <a:rPr lang="en-US" sz="2400" dirty="0"/>
              <a:t> </a:t>
            </a:r>
            <a:r>
              <a:rPr lang="en-US" sz="2400" dirty="0" err="1"/>
              <a:t>Worena</a:t>
            </a:r>
            <a:r>
              <a:rPr lang="en-US" sz="2400" dirty="0"/>
              <a:t> (</a:t>
            </a:r>
            <a:r>
              <a:rPr lang="en-US" sz="2400" dirty="0" err="1"/>
              <a:t>Amhara</a:t>
            </a:r>
            <a:r>
              <a:rPr lang="en-US" sz="2400" dirty="0"/>
              <a:t>), </a:t>
            </a:r>
            <a:r>
              <a:rPr lang="en-US" sz="2400" dirty="0" err="1"/>
              <a:t>Lemo</a:t>
            </a:r>
            <a:r>
              <a:rPr lang="en-US" sz="2400" dirty="0"/>
              <a:t> (SNNRP) and </a:t>
            </a:r>
            <a:r>
              <a:rPr lang="en-US" sz="2400" dirty="0" err="1"/>
              <a:t>Sinana</a:t>
            </a:r>
            <a:r>
              <a:rPr lang="en-US" sz="2400" dirty="0"/>
              <a:t> (</a:t>
            </a:r>
            <a:r>
              <a:rPr lang="en-US" sz="2400" dirty="0" err="1"/>
              <a:t>Oromia</a:t>
            </a:r>
            <a:r>
              <a:rPr lang="en-US" sz="2400" dirty="0"/>
              <a:t>)</a:t>
            </a:r>
          </a:p>
          <a:p>
            <a:endParaRPr lang="en-US" sz="2800" dirty="0"/>
          </a:p>
          <a:p>
            <a:r>
              <a:rPr lang="en-US" sz="2800" b="1" dirty="0"/>
              <a:t>Agricultural Transformation </a:t>
            </a:r>
            <a:r>
              <a:rPr lang="en-US" sz="2800" b="1" dirty="0" smtClean="0"/>
              <a:t>Agency</a:t>
            </a:r>
            <a:endParaRPr lang="en-US" sz="2800" b="1" dirty="0"/>
          </a:p>
        </p:txBody>
      </p:sp>
      <p:pic>
        <p:nvPicPr>
          <p:cNvPr id="25" name="Picture 24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0786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165</TotalTime>
  <Words>627</Words>
  <Application>Microsoft Office PowerPoint</Application>
  <PresentationFormat>On-screen Show (4:3)</PresentationFormat>
  <Paragraphs>66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 New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ILRI’s Research partners in Ethiopia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Thorne, Peter (ILRI)</dc:creator>
  <cp:lastModifiedBy>Thorne, Peter (ILRI)</cp:lastModifiedBy>
  <cp:revision>27</cp:revision>
  <cp:lastPrinted>2011-10-06T11:45:23Z</cp:lastPrinted>
  <dcterms:created xsi:type="dcterms:W3CDTF">2014-07-16T08:30:34Z</dcterms:created>
  <dcterms:modified xsi:type="dcterms:W3CDTF">2014-07-17T08:43:16Z</dcterms:modified>
</cp:coreProperties>
</file>